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9" r:id="rId2"/>
    <p:sldId id="669" r:id="rId3"/>
    <p:sldId id="670" r:id="rId4"/>
    <p:sldId id="644" r:id="rId5"/>
    <p:sldId id="883" r:id="rId6"/>
    <p:sldId id="887" r:id="rId7"/>
    <p:sldId id="919" r:id="rId8"/>
    <p:sldId id="918" r:id="rId9"/>
    <p:sldId id="888" r:id="rId10"/>
    <p:sldId id="912" r:id="rId11"/>
    <p:sldId id="913" r:id="rId12"/>
    <p:sldId id="914" r:id="rId13"/>
    <p:sldId id="907" r:id="rId14"/>
  </p:sldIdLst>
  <p:sldSz cx="12192000" cy="6858000"/>
  <p:notesSz cx="6888163" cy="100187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odjon E. Farmonov" initials="OEF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87126" autoAdjust="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4"/>
            <a:ext cx="2984500" cy="501649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2077" y="4"/>
            <a:ext cx="2984500" cy="501649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r">
              <a:defRPr sz="1200"/>
            </a:lvl1pPr>
          </a:lstStyle>
          <a:p>
            <a:fld id="{DDD23A7A-0D6B-4A8B-B1CF-975BA9EE6AFC}" type="datetimeFigureOut">
              <a:rPr lang="ru-RU" smtClean="0"/>
              <a:pPr/>
              <a:t>06.03.2025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9" rIns="91418" bIns="45709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987" y="4759329"/>
            <a:ext cx="5510213" cy="4508499"/>
          </a:xfrm>
          <a:prstGeom prst="rect">
            <a:avLst/>
          </a:prstGeom>
        </p:spPr>
        <p:txBody>
          <a:bodyPr vert="horz" lIns="91418" tIns="45709" rIns="91418" bIns="45709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5477"/>
            <a:ext cx="2984500" cy="501649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2077" y="9515477"/>
            <a:ext cx="2984500" cy="501649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0C4AF123-9587-49A1-9B7D-D45084945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34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9895-D731-4150-A388-0363A1D90C49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9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0A9D-0B84-4997-A29E-1D9F48FB4F35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17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3062-ADE2-4566-AC28-20A0164B5164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2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6F31-B7EB-4826-A7E7-0AD07345D122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3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76CE-6A9C-456C-89B0-FAA161D5F0F0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02C3-52FA-4D80-AFF6-E276426BF631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62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83B6-9537-44BB-A077-4F5520110EC8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7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0664-96F1-4C46-858C-E5156296F4E1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1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41CB-850B-46CA-83D1-B1A38DC4430D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3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99AF4D-BF0E-4EC8-83B0-23EAD5E49870}"/>
              </a:ext>
            </a:extLst>
          </p:cNvPr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C29129-065B-4BFB-A847-F913B962A5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30903"/>
          <a:stretch>
            <a:fillRect/>
          </a:stretch>
        </p:blipFill>
        <p:spPr>
          <a:xfrm>
            <a:off x="0" y="0"/>
            <a:ext cx="12192000" cy="5276850"/>
          </a:xfrm>
          <a:custGeom>
            <a:avLst/>
            <a:gdLst>
              <a:gd name="connsiteX0" fmla="*/ 0 w 12192000"/>
              <a:gd name="connsiteY0" fmla="*/ 0 h 5276850"/>
              <a:gd name="connsiteX1" fmla="*/ 12192000 w 12192000"/>
              <a:gd name="connsiteY1" fmla="*/ 0 h 5276850"/>
              <a:gd name="connsiteX2" fmla="*/ 12192000 w 12192000"/>
              <a:gd name="connsiteY2" fmla="*/ 5276850 h 5276850"/>
              <a:gd name="connsiteX3" fmla="*/ 0 w 12192000"/>
              <a:gd name="connsiteY3" fmla="*/ 527685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76850">
                <a:moveTo>
                  <a:pt x="0" y="0"/>
                </a:moveTo>
                <a:lnTo>
                  <a:pt x="12192000" y="0"/>
                </a:lnTo>
                <a:lnTo>
                  <a:pt x="12192000" y="5276850"/>
                </a:lnTo>
                <a:lnTo>
                  <a:pt x="0" y="527685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C989D4-7F1F-4C2F-9785-245C57631A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8741" r="102" b="27"/>
          <a:stretch/>
        </p:blipFill>
        <p:spPr>
          <a:xfrm rot="16200000" flipH="1">
            <a:off x="8471921" y="1973272"/>
            <a:ext cx="580573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ACAACFC-9D9A-4A08-A3EC-4BAE97342585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63DBC8-B7DF-43C9-8955-DE6FD02CD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6782231-CE84-4169-AF6F-D2D5C151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E6FF92A-75EB-4B0F-83DB-744ECBB24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="1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63F98A-8C5B-40E2-B6DC-D7C6D40A29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59" y="5570643"/>
            <a:ext cx="1657738" cy="8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11AC-4058-421A-BA15-C4AADFC83CFF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4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05EB-D52B-41A8-A5A0-7580B7CF1F99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21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45E0-AA02-4624-89AF-4A293FFE5366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2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5EF8-964D-448F-8328-4E9B48B79465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49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1DA1-F8B3-461F-A2BD-993F9D384632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7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E65C-F49C-4BF7-B097-252C105B57D6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715-7135-4B58-8281-B515472F5AB2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7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4983-ECBF-454B-B279-E4DAF755B772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6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E5860B3-E3A7-408A-AB48-DE2EAD984AB2}" type="datetime1">
              <a:rPr lang="ru-RU" smtClean="0"/>
              <a:pPr/>
              <a:t>06.03.2025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25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290" y="1588"/>
          <a:ext cx="1290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290" y="1588"/>
                        <a:ext cx="1290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CFFC2-A398-4141-B12B-5F098E251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solidFill>
                  <a:srgbClr val="FF0000"/>
                </a:solidFill>
              </a:rPr>
              <a:t>202</a:t>
            </a:r>
            <a:r>
              <a:rPr lang="en-US" sz="1800" dirty="0">
                <a:solidFill>
                  <a:srgbClr val="FF0000"/>
                </a:solidFill>
              </a:rPr>
              <a:t>5 </a:t>
            </a:r>
            <a:r>
              <a:rPr lang="ru-RU" sz="1800" dirty="0">
                <a:solidFill>
                  <a:srgbClr val="FF0000"/>
                </a:solidFill>
              </a:rPr>
              <a:t>г.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3E0D-7F58-4547-AF40-488A36C34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rgbClr val="FFFF00"/>
                </a:solidFill>
              </a:rPr>
              <a:t>Главное управление </a:t>
            </a:r>
            <a:r>
              <a:rPr lang="ru-RU" sz="2800" dirty="0" err="1">
                <a:solidFill>
                  <a:srgbClr val="FFFF00"/>
                </a:solidFill>
              </a:rPr>
              <a:t>ОТиТБ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BC31F-E25B-46DC-B182-EB0C8C7C4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2" y="819943"/>
            <a:ext cx="7590407" cy="391505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</a:rPr>
              <a:t>Проверка по соблюдению требований безопасности труда</a:t>
            </a:r>
            <a:br>
              <a:rPr lang="ru-RU" sz="4400" dirty="0">
                <a:solidFill>
                  <a:srgbClr val="FFFF00"/>
                </a:solidFill>
              </a:rPr>
            </a:br>
            <a:r>
              <a:rPr lang="ru-RU" sz="4400" dirty="0">
                <a:solidFill>
                  <a:srgbClr val="FFFF00"/>
                </a:solidFill>
              </a:rPr>
              <a:t>на руднике «Даугызтау» и Транспортный цех УАТ </a:t>
            </a:r>
            <a:r>
              <a:rPr lang="en-US" sz="4400" dirty="0">
                <a:solidFill>
                  <a:srgbClr val="FFFF00"/>
                </a:solidFill>
              </a:rPr>
              <a:t>C</a:t>
            </a:r>
            <a:r>
              <a:rPr lang="ru-RU" sz="4400" dirty="0" err="1">
                <a:solidFill>
                  <a:srgbClr val="FFFF00"/>
                </a:solidFill>
              </a:rPr>
              <a:t>ев.РУ</a:t>
            </a:r>
            <a:r>
              <a:rPr lang="ru-RU" sz="4400" dirty="0">
                <a:solidFill>
                  <a:srgbClr val="FFFF00"/>
                </a:solidFill>
              </a:rPr>
              <a:t> АО «НГМК»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69120" y="1091594"/>
            <a:ext cx="75493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Установленное освещение смотровой ямы участка находится в неисправном состоянии. 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</a:t>
            </a:r>
            <a:r>
              <a:rPr lang="ru-RU" sz="1200" b="1" dirty="0">
                <a:solidFill>
                  <a:schemeClr val="bg1"/>
                </a:solidFill>
              </a:rPr>
              <a:t> 148 Правила по охране труда для работников автомобильного транспорта.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Зам. главного энергетика УАТ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Баходиров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Транспортный цех «Даугызтау», УАТ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подготовки производства и технического обслуживания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7934718" y="2451171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Выполнено: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50965" y="1492288"/>
            <a:ext cx="417112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Произвести ремонт и восстановить работоспособность освещения в смотровой яме.</a:t>
            </a:r>
          </a:p>
          <a:p>
            <a:pPr algn="just"/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3076" name="Picture 4" descr="C:\Users\F.Idiev\Desktop\2-гуруппа фото\IMG_9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4" y="2525085"/>
            <a:ext cx="3712404" cy="419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.Idiev\Desktop\2-гуруппа фото\IMG_911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7" r="17605"/>
          <a:stretch/>
        </p:blipFill>
        <p:spPr bwMode="auto">
          <a:xfrm>
            <a:off x="4257282" y="2525085"/>
            <a:ext cx="3584731" cy="41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/>
          <p:cNvSpPr/>
          <p:nvPr/>
        </p:nvSpPr>
        <p:spPr>
          <a:xfrm>
            <a:off x="1820636" y="3771900"/>
            <a:ext cx="1396093" cy="202474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255ED7-2585-4E88-82EE-C1DDDA490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65" y="2782368"/>
            <a:ext cx="3882781" cy="181128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32B4F0-C858-4673-933E-FF84D7093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65" y="4729570"/>
            <a:ext cx="3882789" cy="1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85229" y="1091594"/>
            <a:ext cx="76332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Допускается не правильное хранения ГСМ в 20 кг.-х ёмкостях (в вёдрах) на масленых (200 литровых) бочках. Необходимо для ГСМ в ведрах </a:t>
            </a:r>
            <a:r>
              <a:rPr lang="ru-RU">
                <a:solidFill>
                  <a:schemeClr val="bg1"/>
                </a:solidFill>
              </a:rPr>
              <a:t>установить стеллаж.   </a:t>
            </a:r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 126 </a:t>
            </a:r>
            <a:r>
              <a:rPr lang="ru-RU" sz="1200" b="1" dirty="0">
                <a:solidFill>
                  <a:schemeClr val="bg1"/>
                </a:solidFill>
              </a:rPr>
              <a:t>Правила по охране труда для работников автомобильного транспорта.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Мастер АХЧ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Пардаев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А.З.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8136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Транспортный цех «Даугызтау», УАТ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подготовки производства и технического обслуживания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7950964" y="2378659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Выполнено: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34719" y="1485913"/>
            <a:ext cx="419137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dirty="0">
                <a:solidFill>
                  <a:schemeClr val="bg1"/>
                </a:solidFill>
              </a:rPr>
              <a:t>Ответственным лицам обеспечить правильное складирование ГСМ в соответствии требованием правил.  </a:t>
            </a:r>
          </a:p>
        </p:txBody>
      </p:sp>
      <p:pic>
        <p:nvPicPr>
          <p:cNvPr id="5122" name="Picture 2" descr="C:\Users\F.Idiev\Desktop\2-гуруппа фото\IMG_91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2" y="3061983"/>
            <a:ext cx="5863905" cy="35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вал 19"/>
          <p:cNvSpPr/>
          <p:nvPr/>
        </p:nvSpPr>
        <p:spPr>
          <a:xfrm>
            <a:off x="2466363" y="3603858"/>
            <a:ext cx="2416030" cy="1345647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AFCC9F-1D91-4421-B296-5CAD7D41B1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09" y="2748186"/>
            <a:ext cx="4004343" cy="38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7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77510" y="1095418"/>
            <a:ext cx="75572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Вентиляционно-вытяжная установка склада ГСМ находится в нерабочем состоянии. При пробном запуске в момент проверки установка не сработала.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 183 </a:t>
            </a:r>
            <a:r>
              <a:rPr lang="ru-RU" sz="1200" b="1" dirty="0">
                <a:solidFill>
                  <a:schemeClr val="bg1"/>
                </a:solidFill>
              </a:rPr>
              <a:t>Правила по охране труда для работников автомобильного транспорта.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Зам. главного энергетика УАТ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Баходиров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Транспортный цех «Даугызтау», УАТ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подготовки производства и технического обслуживания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7934719" y="2456775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Выполнено: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34720" y="1492288"/>
            <a:ext cx="4191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Произвести ремонт и восстановить работоспособность вентиляционной установке.</a:t>
            </a:r>
          </a:p>
        </p:txBody>
      </p:sp>
      <p:pic>
        <p:nvPicPr>
          <p:cNvPr id="6146" name="Picture 2" descr="C:\Users\F.Idiev\Desktop\2-гуруппа фото\IMG_91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r="33428"/>
          <a:stretch/>
        </p:blipFill>
        <p:spPr bwMode="auto">
          <a:xfrm>
            <a:off x="443896" y="2827091"/>
            <a:ext cx="2634171" cy="38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.Idiev\Desktop\2-гуруппа фото\IMG_913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2"/>
          <a:stretch/>
        </p:blipFill>
        <p:spPr bwMode="auto">
          <a:xfrm>
            <a:off x="3179428" y="2827091"/>
            <a:ext cx="4653931" cy="38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вал 13"/>
          <p:cNvSpPr/>
          <p:nvPr/>
        </p:nvSpPr>
        <p:spPr>
          <a:xfrm>
            <a:off x="828459" y="3295242"/>
            <a:ext cx="1533525" cy="1514475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EBD38D-2E7E-4CA3-8DA0-993C2B3B79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2967" y="2808227"/>
            <a:ext cx="3804426" cy="38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21687"/>
            <a:ext cx="0" cy="565256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402136" y="899885"/>
            <a:ext cx="753258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Установленные запасные ворота находятся в неисправном состоянии, т.е. установленный шарнир с одной стороны оторвано от сварного шва со стойки ворот.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</a:t>
            </a:r>
            <a:r>
              <a:rPr lang="ru-RU" sz="1200" b="1" dirty="0">
                <a:solidFill>
                  <a:schemeClr val="bg1"/>
                </a:solidFill>
              </a:rPr>
              <a:t>.7.1 ГОСТ 31174 - 2017 ВОРОТА МЕТАЛЛИЧЕСКИЕ.</a:t>
            </a:r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Мастер АХЧ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Пардаев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А.З.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83746"/>
            <a:ext cx="10907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Транспортный цех «Даугызтау», УАТ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9033673" y="936812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7934717" y="1963459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Выполнено: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34717" y="1296058"/>
            <a:ext cx="4191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Привести в соответствии с требованием правил. </a:t>
            </a:r>
          </a:p>
        </p:txBody>
      </p:sp>
      <p:pic>
        <p:nvPicPr>
          <p:cNvPr id="8194" name="Picture 2" descr="C:\Users\F.Idiev\Desktop\Foto rudnika 03.03.2025\IMG_916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4" r="8702" b="18344"/>
          <a:stretch/>
        </p:blipFill>
        <p:spPr bwMode="auto">
          <a:xfrm>
            <a:off x="1132036" y="2571049"/>
            <a:ext cx="5887024" cy="41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6C4EF49B-C5BC-43E2-9E59-86BBA6D47810}"/>
              </a:ext>
            </a:extLst>
          </p:cNvPr>
          <p:cNvSpPr/>
          <p:nvPr/>
        </p:nvSpPr>
        <p:spPr>
          <a:xfrm>
            <a:off x="1493241" y="3442473"/>
            <a:ext cx="419450" cy="405497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A0DB4F-5019-43B0-9C72-C27DB7682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6" r="33096" b="17101"/>
          <a:stretch/>
        </p:blipFill>
        <p:spPr>
          <a:xfrm>
            <a:off x="8212825" y="2441196"/>
            <a:ext cx="3651568" cy="42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7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D96268-0E6D-4D2A-B415-54094D515FF6}"/>
              </a:ext>
            </a:extLst>
          </p:cNvPr>
          <p:cNvGraphicFramePr>
            <a:graphicFrameLocks noGrp="1"/>
          </p:cNvGraphicFramePr>
          <p:nvPr/>
        </p:nvGraphicFramePr>
        <p:xfrm>
          <a:off x="268357" y="829160"/>
          <a:ext cx="11767930" cy="5586042"/>
        </p:xfrm>
        <a:graphic>
          <a:graphicData uri="http://schemas.openxmlformats.org/drawingml/2006/table">
            <a:tbl>
              <a:tblPr firstRow="1" firstCol="1" bandRow="1"/>
              <a:tblGrid>
                <a:gridCol w="5592482">
                  <a:extLst>
                    <a:ext uri="{9D8B030D-6E8A-4147-A177-3AD203B41FA5}">
                      <a16:colId xmlns:a16="http://schemas.microsoft.com/office/drawing/2014/main" val="1319652647"/>
                    </a:ext>
                  </a:extLst>
                </a:gridCol>
                <a:gridCol w="6175448">
                  <a:extLst>
                    <a:ext uri="{9D8B030D-6E8A-4147-A177-3AD203B41FA5}">
                      <a16:colId xmlns:a16="http://schemas.microsoft.com/office/drawing/2014/main" val="3939887899"/>
                    </a:ext>
                  </a:extLst>
                </a:gridCol>
              </a:tblGrid>
              <a:tr h="61763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 выявленные со стороны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выездной комиссии АО «НГМК» 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03-05.03.2025г.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10 нарушений 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 выявленные отдела по Руднику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Северного управления ГУ 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ОТиТБ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АО «НГМК» в период 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с 04.02.2025 г. по 04.03.2025г.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нарушений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5907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По Руднику «</a:t>
                      </a:r>
                      <a:r>
                        <a:rPr lang="ru-RU" sz="1400" b="1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Даугызтау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» </a:t>
                      </a:r>
                      <a:endParaRPr lang="ru-RU" sz="14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81044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Наличие, исправность, достаточность защитных ограждений, предохранительных устройств на горном оборудовании и на горных машинах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835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2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95137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 Наличие защитных ограждений (кожухов) вращающихся частей оборудования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146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2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59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 Исправность и доступность устройств аварийной остановки (аварийного отключения) оборудования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83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68734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2-9. При проверке экскаватора особо обратить на ограждение всех вращающихся частей механизмов и их надежность и исправность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647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2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577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Е5. Использование и хранение баллонов со сжатыми, сжиженными и растворёнными под давлением газами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54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990579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Наличие </a:t>
                      </a:r>
                      <a:r>
                        <a:rPr lang="ru-RU" sz="1400" b="1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нависей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заколов и козырьков, а также </a:t>
                      </a:r>
                      <a:r>
                        <a:rPr lang="ru-RU" sz="1400" b="1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нависей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из снега и льда на уступах, забоях бортах.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4079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Рудник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93834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38D4E86-76CE-4756-A689-99A73A358AD2}"/>
              </a:ext>
            </a:extLst>
          </p:cNvPr>
          <p:cNvSpPr/>
          <p:nvPr/>
        </p:nvSpPr>
        <p:spPr>
          <a:xfrm>
            <a:off x="707273" y="104711"/>
            <a:ext cx="10890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Сравнительный анализ существенных нарушений по Руднику «</a:t>
            </a:r>
            <a:r>
              <a:rPr lang="ru-RU" sz="20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Даугызтау</a:t>
            </a:r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 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и по ТЦ «</a:t>
            </a:r>
            <a:r>
              <a:rPr lang="ru-RU" sz="20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Даугызтау</a:t>
            </a:r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 УАТ Сев.РУ  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1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D96268-0E6D-4D2A-B415-54094D515FF6}"/>
              </a:ext>
            </a:extLst>
          </p:cNvPr>
          <p:cNvGraphicFramePr>
            <a:graphicFrameLocks noGrp="1"/>
          </p:cNvGraphicFramePr>
          <p:nvPr/>
        </p:nvGraphicFramePr>
        <p:xfrm>
          <a:off x="268357" y="829160"/>
          <a:ext cx="11767930" cy="5805272"/>
        </p:xfrm>
        <a:graphic>
          <a:graphicData uri="http://schemas.openxmlformats.org/drawingml/2006/table">
            <a:tbl>
              <a:tblPr firstRow="1" firstCol="1" bandRow="1"/>
              <a:tblGrid>
                <a:gridCol w="5592482">
                  <a:extLst>
                    <a:ext uri="{9D8B030D-6E8A-4147-A177-3AD203B41FA5}">
                      <a16:colId xmlns:a16="http://schemas.microsoft.com/office/drawing/2014/main" val="1319652647"/>
                    </a:ext>
                  </a:extLst>
                </a:gridCol>
                <a:gridCol w="6175448">
                  <a:extLst>
                    <a:ext uri="{9D8B030D-6E8A-4147-A177-3AD203B41FA5}">
                      <a16:colId xmlns:a16="http://schemas.microsoft.com/office/drawing/2014/main" val="3939887899"/>
                    </a:ext>
                  </a:extLst>
                </a:gridCol>
              </a:tblGrid>
              <a:tr h="61763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 выявленные со стороны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выездной комиссии АО «НГМК» 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03-05.03.2025г.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10 нарушений 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Нарушения выявленные отдела по Руднику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Северного управления ГУ 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ОТиТБ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АО «НГМК» в период 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с 04.02.2025 г. по 04.03.2025г.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нарушений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5907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По ТЦ «</a:t>
                      </a:r>
                      <a:r>
                        <a:rPr lang="ru-RU" sz="1400" b="1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Даугызтау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» УАТ </a:t>
                      </a:r>
                      <a:endParaRPr lang="ru-RU" sz="14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810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С7. На горном оборудования и в машинах наличие свободных подходов к местам размещения первичных средств пожаротушения и их комплектность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835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just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457200" rtl="0" eaLnBrk="1" latinLnBrk="0" hangingPunct="1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95137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С14. Правильное хранения газовых баллонов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14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just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457200" rtl="0" eaLnBrk="1" latinLnBrk="0" hangingPunct="1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594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Е5. Использование и хранение баллонов со сжатыми, сжиженными и растворёнными под давлением газами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838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just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457200" rtl="0" eaLnBrk="1" latinLnBrk="0" hangingPunct="1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6873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Установка противооткатных упоров под колёса автотранспортных средств и самоходной техники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647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just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457200" rtl="0" eaLnBrk="1" latinLnBrk="0" hangingPunct="1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5771"/>
                  </a:ext>
                </a:extLst>
              </a:tr>
              <a:tr h="576000">
                <a:tc grid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Н4. Исправное состояние транспортных и дорожно-строительных машин, наличие на них действующих сигнальных устройств, площадок обслуживания, противопожарных средств, освещения, комплекта исправного инструмента и защитных средств, контрольно-измерительной аппаратуры и устройств аварийной защиты персонала и оборудования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54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just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457200" rtl="0" eaLnBrk="1" latinLnBrk="0" hangingPunct="1">
                        <a:lnSpc>
                          <a:spcPct val="107000"/>
                        </a:lnSpc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1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990579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Наличие, исправность, достаточность защитных ограждений.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4079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93834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Эксплуатируемого автотранспорта БКА (ДСМ):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Исправности внешние световые приборы.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506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 нарушения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1. ТЦ «</a:t>
                      </a:r>
                      <a:r>
                        <a:rPr lang="ru-RU" sz="1400" b="1" kern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Даугызтау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» УАТ –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 нарушение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09756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CE01F3-32B5-4DC7-B69C-2366D19E16D7}"/>
              </a:ext>
            </a:extLst>
          </p:cNvPr>
          <p:cNvSpPr/>
          <p:nvPr/>
        </p:nvSpPr>
        <p:spPr>
          <a:xfrm>
            <a:off x="707273" y="104711"/>
            <a:ext cx="10890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Сравнительный анализ существенных нарушений по Руднику «</a:t>
            </a:r>
            <a:r>
              <a:rPr lang="ru-RU" sz="20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Даугызтау</a:t>
            </a:r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 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и по ТЦ «</a:t>
            </a:r>
            <a:r>
              <a:rPr lang="ru-RU" sz="20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Даугызтау</a:t>
            </a:r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 УАТ Сев.РУ  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7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0549" y="1586796"/>
            <a:ext cx="76344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Гор.+490 м. на откосе уступа имеются опасные участки с нависшими кусками горной массы, а так же отсутствует грунтовый вал предохраняющий от падения кусков горной массы.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</a:t>
            </a:r>
            <a:r>
              <a:rPr lang="uz-Cyrl-UZ" sz="1200" b="1" dirty="0">
                <a:solidFill>
                  <a:schemeClr val="bg1"/>
                </a:solidFill>
              </a:rPr>
              <a:t>п. 24,47,</a:t>
            </a:r>
            <a:r>
              <a:rPr lang="ru-RU" sz="1200" b="1" dirty="0">
                <a:solidFill>
                  <a:schemeClr val="bg1"/>
                </a:solidFill>
              </a:rPr>
              <a:t>94</a:t>
            </a:r>
            <a:r>
              <a:rPr lang="uz-Cyrl-UZ" sz="1200" b="1" dirty="0">
                <a:solidFill>
                  <a:schemeClr val="bg1"/>
                </a:solidFill>
              </a:rPr>
              <a:t>. </a:t>
            </a:r>
            <a:r>
              <a:rPr lang="ru-RU" sz="1200" b="1" dirty="0">
                <a:solidFill>
                  <a:prstClr val="black"/>
                </a:solidFill>
              </a:rPr>
              <a:t>ПБ при разработке месторождений полезных ископаемых открытым способом.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Горный мастер Хасанов М.А., Энергетик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Сайфуллаев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К.Э.</a:t>
            </a:r>
            <a:r>
              <a:rPr lang="uz-Cyrl-UZ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uz-Cyrl-UZ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50 %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Карьер «</a:t>
            </a:r>
            <a:r>
              <a:rPr lang="ru-RU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Аджибугут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»,  Горно-эксплуатационный участок: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23917" y="1492288"/>
            <a:ext cx="41226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1</a:t>
            </a:r>
            <a:r>
              <a:rPr lang="ru-RU" sz="1600" dirty="0">
                <a:solidFill>
                  <a:schemeClr val="bg1"/>
                </a:solidFill>
              </a:rPr>
              <a:t>.Оградить опасный участок грунтовым валом.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2.Ответственным лицам провести обследование карьера на наличие опасных участок и обеспечить безопасность ведения горных работ.   </a:t>
            </a:r>
          </a:p>
        </p:txBody>
      </p:sp>
      <p:pic>
        <p:nvPicPr>
          <p:cNvPr id="22530" name="Picture 2" descr="C:\Users\f.nazarov\Desktop\Аминджанов\101MEDIA\IMG_2396.JPG"/>
          <p:cNvPicPr>
            <a:picLocks noChangeAspect="1" noChangeArrowheads="1"/>
          </p:cNvPicPr>
          <p:nvPr/>
        </p:nvPicPr>
        <p:blipFill>
          <a:blip r:embed="rId4" cstate="print"/>
          <a:srcRect t="23003"/>
          <a:stretch>
            <a:fillRect/>
          </a:stretch>
        </p:blipFill>
        <p:spPr bwMode="auto">
          <a:xfrm>
            <a:off x="4487423" y="3710453"/>
            <a:ext cx="3363237" cy="2962196"/>
          </a:xfrm>
          <a:prstGeom prst="rect">
            <a:avLst/>
          </a:prstGeom>
          <a:noFill/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5378608" y="3875950"/>
            <a:ext cx="655159" cy="5437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6576883" y="3875949"/>
            <a:ext cx="655159" cy="5437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531" name="Picture 3" descr="C:\Users\f.nazarov\Desktop\Аминджанов\101MEDIA\IMG_239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539" y="3710453"/>
            <a:ext cx="3948801" cy="2962195"/>
          </a:xfrm>
          <a:prstGeom prst="rect">
            <a:avLst/>
          </a:prstGeom>
          <a:noFill/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680569" y="4277974"/>
            <a:ext cx="655159" cy="5437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1418531" y="4419732"/>
            <a:ext cx="655159" cy="5437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2664939" y="4520857"/>
            <a:ext cx="655159" cy="5437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40DFD9-4B85-44D6-B1E8-CFDA510E4045}"/>
              </a:ext>
            </a:extLst>
          </p:cNvPr>
          <p:cNvSpPr/>
          <p:nvPr/>
        </p:nvSpPr>
        <p:spPr>
          <a:xfrm>
            <a:off x="300549" y="1053936"/>
            <a:ext cx="7623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rgbClr val="FF0000"/>
                </a:solidFill>
              </a:rPr>
              <a:t>H</a:t>
            </a:r>
            <a:r>
              <a:rPr lang="ru-RU" sz="1500" b="1" dirty="0">
                <a:solidFill>
                  <a:srgbClr val="FF0000"/>
                </a:solidFill>
              </a:rPr>
              <a:t>-</a:t>
            </a:r>
            <a:r>
              <a:rPr lang="en-US" sz="1500" b="1" dirty="0">
                <a:solidFill>
                  <a:srgbClr val="FF0000"/>
                </a:solidFill>
              </a:rPr>
              <a:t>14</a:t>
            </a:r>
            <a:r>
              <a:rPr lang="ru-RU" sz="1500" b="1" dirty="0">
                <a:solidFill>
                  <a:srgbClr val="FF0000"/>
                </a:solidFill>
              </a:rPr>
              <a:t>.</a:t>
            </a:r>
            <a:r>
              <a:rPr lang="ru-RU" sz="1500" b="1" dirty="0">
                <a:solidFill>
                  <a:schemeClr val="bg1"/>
                </a:solidFill>
              </a:rPr>
              <a:t> Наличие нависей, заколов и козырьков, а также нависей из снега и льда на уступах, забоях бортах.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26AAB2-4C8A-455E-9323-1610578E9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79" y="3154261"/>
            <a:ext cx="4027805" cy="3501735"/>
          </a:xfrm>
          <a:prstGeom prst="rect">
            <a:avLst/>
          </a:prstGeom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8C083F79-3240-4DEE-98C5-369252CF4607}"/>
              </a:ext>
            </a:extLst>
          </p:cNvPr>
          <p:cNvSpPr/>
          <p:nvPr/>
        </p:nvSpPr>
        <p:spPr>
          <a:xfrm>
            <a:off x="9327752" y="3968110"/>
            <a:ext cx="385894" cy="3594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88B9A24-2667-427B-BB33-2E2FE034EC11}"/>
              </a:ext>
            </a:extLst>
          </p:cNvPr>
          <p:cNvSpPr/>
          <p:nvPr/>
        </p:nvSpPr>
        <p:spPr>
          <a:xfrm>
            <a:off x="10032681" y="3897553"/>
            <a:ext cx="385894" cy="43852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D000E80-0171-4CB0-A267-933356678D83}"/>
              </a:ext>
            </a:extLst>
          </p:cNvPr>
          <p:cNvCxnSpPr>
            <a:cxnSpLocks/>
          </p:cNvCxnSpPr>
          <p:nvPr/>
        </p:nvCxnSpPr>
        <p:spPr>
          <a:xfrm flipH="1">
            <a:off x="9839734" y="5441213"/>
            <a:ext cx="385894" cy="489804"/>
          </a:xfrm>
          <a:prstGeom prst="straightConnector1">
            <a:avLst/>
          </a:prstGeom>
          <a:ln w="28575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90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762485" y="1103026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47993" y="1051335"/>
            <a:ext cx="737940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 вираже (гор.+495 м.) автодороги ведущая к ЭКГ  №35 имеется обратный поперечный уклон.</a:t>
            </a:r>
            <a:endParaRPr lang="ru-RU" dirty="0">
              <a:solidFill>
                <a:srgbClr val="FF0000"/>
              </a:solidFill>
            </a:endParaRP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 413 ПБ при разработке месторождений полезных ископаемых открытым способом, </a:t>
            </a:r>
            <a:r>
              <a:rPr lang="uz-Cyrl-UZ" sz="1200" b="1" dirty="0">
                <a:solidFill>
                  <a:schemeClr val="bg1"/>
                </a:solidFill>
              </a:rPr>
              <a:t>Таблица   № 29 </a:t>
            </a:r>
            <a:r>
              <a:rPr lang="ru-RU" sz="1200" b="1" dirty="0">
                <a:solidFill>
                  <a:prstClr val="black"/>
                </a:solidFill>
              </a:rPr>
              <a:t>Паспорт автомобильных карьерных дорог </a:t>
            </a:r>
            <a:r>
              <a:rPr lang="ru-RU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карьера «</a:t>
            </a:r>
            <a:r>
              <a:rPr lang="ru-RU" sz="12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Аджибугут</a:t>
            </a:r>
            <a:r>
              <a:rPr lang="ru-RU" sz="1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».</a:t>
            </a:r>
            <a:endParaRPr lang="ru-RU" sz="1200" b="1" dirty="0">
              <a:solidFill>
                <a:prstClr val="black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Горный мастер Хасанов М.А.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Карьер «</a:t>
            </a:r>
            <a:r>
              <a:rPr lang="ru-RU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Аджибугут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Горно-эксплуатационный участок: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9014933" y="1116288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762485" y="1584567"/>
            <a:ext cx="4338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Привести поперечный уклон в соответствие с требованием паспорта.  </a:t>
            </a:r>
          </a:p>
        </p:txBody>
      </p:sp>
      <p:pic>
        <p:nvPicPr>
          <p:cNvPr id="25604" name="Picture 4" descr="C:\Users\f.nazarov\Desktop\Аминджанов\101MEDIA\IMG_24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4545" y="2650921"/>
            <a:ext cx="5822110" cy="3995509"/>
          </a:xfrm>
          <a:prstGeom prst="rect">
            <a:avLst/>
          </a:prstGeom>
          <a:noFill/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44555ABD-F882-4DDE-9D02-02536B644C19}"/>
              </a:ext>
            </a:extLst>
          </p:cNvPr>
          <p:cNvSpPr/>
          <p:nvPr/>
        </p:nvSpPr>
        <p:spPr>
          <a:xfrm rot="308740">
            <a:off x="2867611" y="4229513"/>
            <a:ext cx="2215978" cy="23697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04072-E1E4-466C-96BC-C7061C9FC1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1" y="2650922"/>
            <a:ext cx="4135771" cy="39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0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30341" y="1015234"/>
            <a:ext cx="770437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 гор.+220м. где осуществляется бурение скважин буровым станков №36, высота предохранительного вала местами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составляет 0,5 м. по паспорту должно быть не менее 1-го м. </a:t>
            </a:r>
          </a:p>
          <a:p>
            <a:r>
              <a:rPr lang="ru-RU" sz="1200" b="1" dirty="0">
                <a:solidFill>
                  <a:prstClr val="black"/>
                </a:solidFill>
              </a:rPr>
              <a:t>п.</a:t>
            </a:r>
            <a:r>
              <a:rPr lang="uz-Cyrl-UZ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Паспорт буровых работ </a:t>
            </a:r>
            <a:r>
              <a:rPr lang="en-US" sz="1200" b="1" dirty="0">
                <a:solidFill>
                  <a:schemeClr val="bg1"/>
                </a:solidFill>
              </a:rPr>
              <a:t>ROC-L6, </a:t>
            </a:r>
            <a:r>
              <a:rPr lang="en-US" sz="1200" b="1" dirty="0" err="1">
                <a:solidFill>
                  <a:schemeClr val="bg1"/>
                </a:solidFill>
              </a:rPr>
              <a:t>FlexiROC</a:t>
            </a:r>
            <a:r>
              <a:rPr lang="en-US" sz="1200" b="1" dirty="0">
                <a:solidFill>
                  <a:schemeClr val="bg1"/>
                </a:solidFill>
              </a:rPr>
              <a:t> D55 и FURUKAWA DCR-20</a:t>
            </a:r>
            <a:r>
              <a:rPr lang="ru-RU" sz="1200" b="1" dirty="0">
                <a:solidFill>
                  <a:schemeClr val="bg1"/>
                </a:solidFill>
              </a:rPr>
              <a:t>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Горный мастер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Каршиев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З.З. 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Карьер «Даугызтау»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Горно-эксплуатационный участок: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36363" y="1015234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34716" y="1391234"/>
            <a:ext cx="4195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</a:rPr>
              <a:t>1.</a:t>
            </a:r>
            <a:r>
              <a:rPr lang="ru-RU" b="1" dirty="0">
                <a:solidFill>
                  <a:schemeClr val="bg1"/>
                </a:solidFill>
              </a:rPr>
              <a:t>Немедленно</a:t>
            </a:r>
            <a:r>
              <a:rPr lang="ru-RU" dirty="0">
                <a:solidFill>
                  <a:schemeClr val="bg1"/>
                </a:solidFill>
              </a:rPr>
              <a:t> привести в соответствие высоту предохранительного вала. </a:t>
            </a: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</a:rPr>
              <a:t>2.Ответственным лицам на постоянной обеспечить контроль высоту предохранительного вала. </a:t>
            </a:r>
          </a:p>
        </p:txBody>
      </p:sp>
      <p:pic>
        <p:nvPicPr>
          <p:cNvPr id="29698" name="Picture 2" descr="C:\Users\f.nazarov\Desktop\Аминджанов\101MEDIA\IMG_24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383" y="2615672"/>
            <a:ext cx="4320000" cy="4040324"/>
          </a:xfrm>
          <a:prstGeom prst="rect">
            <a:avLst/>
          </a:prstGeom>
          <a:noFill/>
        </p:spPr>
      </p:pic>
      <p:pic>
        <p:nvPicPr>
          <p:cNvPr id="29699" name="Picture 3" descr="C:\Users\f.nazarov\Desktop\Аминджанов\101MEDIA\IMG_243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4995" y="2615671"/>
            <a:ext cx="3069675" cy="4040324"/>
          </a:xfrm>
          <a:prstGeom prst="rect">
            <a:avLst/>
          </a:prstGeom>
          <a:noFill/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 rot="180126">
            <a:off x="1565071" y="4327780"/>
            <a:ext cx="2385235" cy="30497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D1025D-3D35-4021-9E72-DE1CDF243A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69" y="3204594"/>
            <a:ext cx="3933099" cy="34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0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34719" y="1097188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35570" y="1607466"/>
            <a:ext cx="759914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Допускается проход людей под конвейером, не смотря на установленный аншлаг «Проход запрещен». Необходимо исключить проход, либо установить сплошное ограждение по ширине конвейера. 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 447 ПБ при разработке месторождений полезных ископаемых открытым способом.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Аблокулов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А.З.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8374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ЦПТ-2 «Даугызтау»: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34720" y="1492288"/>
            <a:ext cx="4191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Установить сплошную обшивку под конвейером в месте прохода людей либо исключить проход.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4339" name="Picture 3" descr="C:\Users\F.Idiev\Desktop\2-гуруппа фото\IMG_92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b="15225"/>
          <a:stretch/>
        </p:blipFill>
        <p:spPr bwMode="auto">
          <a:xfrm>
            <a:off x="1332261" y="3484903"/>
            <a:ext cx="5253615" cy="317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E54E05B-7B91-4407-868B-C3C189B81F5E}"/>
              </a:ext>
            </a:extLst>
          </p:cNvPr>
          <p:cNvSpPr/>
          <p:nvPr/>
        </p:nvSpPr>
        <p:spPr>
          <a:xfrm>
            <a:off x="335570" y="1118000"/>
            <a:ext cx="7599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C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8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Наличие, исправность, достаточность защитных ограждений, предохранительных устройств на горном оборудовании и на горных машинах.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AD512-411B-47E1-AA06-2F8CF4D1C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47" y="2508308"/>
            <a:ext cx="3945620" cy="41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438059" y="1109913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87035" y="1592629"/>
            <a:ext cx="82413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Деформировано перильное ограждение с левой части питателя приёмного бункера, из-за падения кусков горной массы. </a:t>
            </a:r>
            <a:r>
              <a:rPr lang="ru-RU" b="1" dirty="0">
                <a:solidFill>
                  <a:schemeClr val="bg1"/>
                </a:solidFill>
              </a:rPr>
              <a:t>Рекомендуется </a:t>
            </a:r>
            <a:r>
              <a:rPr lang="ru-RU" dirty="0">
                <a:solidFill>
                  <a:schemeClr val="bg1"/>
                </a:solidFill>
              </a:rPr>
              <a:t>нарастить боковые стены питателя минимум на 400мм. Для предотвращения падения горной массы на работников. </a:t>
            </a:r>
          </a:p>
          <a:p>
            <a:pPr algn="just"/>
            <a:r>
              <a:rPr lang="ru-RU" sz="1200" b="1" dirty="0">
                <a:solidFill>
                  <a:prstClr val="black"/>
                </a:solidFill>
              </a:rPr>
              <a:t>п. 10 ПБ при разработке месторождений полезных ископаемых открытым способом.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Аблокулов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А.З.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83746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Дробильно-погрузочный пункт №2 «Даугызтау»: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02807" y="1109913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8447714" y="2822102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8447714" y="1492288"/>
            <a:ext cx="36783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Необходимо нарастить боковые стены питателя минимум на 400мм. Для предотвращения падения горной массы на работников.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3315" name="Picture 3" descr="C:\Users\F.Idiev\Desktop\2-гуруппа фото\IMG_92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r="18547"/>
          <a:stretch/>
        </p:blipFill>
        <p:spPr bwMode="auto">
          <a:xfrm>
            <a:off x="5687299" y="3296874"/>
            <a:ext cx="2676525" cy="34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F.Idiev\Desktop\2-гуруппа фото\IMG_923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r="9916"/>
          <a:stretch/>
        </p:blipFill>
        <p:spPr bwMode="auto">
          <a:xfrm>
            <a:off x="2667371" y="3296874"/>
            <a:ext cx="2899720" cy="34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F.Idiev\Desktop\2-гуруппа фото\IMG_922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87035" y="3296874"/>
            <a:ext cx="2360128" cy="34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8CDF2B8-62B2-4000-BDB9-4E991E08136F}"/>
              </a:ext>
            </a:extLst>
          </p:cNvPr>
          <p:cNvSpPr/>
          <p:nvPr/>
        </p:nvSpPr>
        <p:spPr>
          <a:xfrm>
            <a:off x="187035" y="1084421"/>
            <a:ext cx="8241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C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8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Наличие, исправность, достаточность защитных ограждений, предохранительных устройств на горном оборудовании и на горных машинах.</a:t>
            </a:r>
          </a:p>
        </p:txBody>
      </p:sp>
    </p:spTree>
    <p:extLst>
      <p:ext uri="{BB962C8B-B14F-4D97-AF65-F5344CB8AC3E}">
        <p14:creationId xmlns:p14="http://schemas.microsoft.com/office/powerpoint/2010/main" val="34421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941086" y="1011930"/>
            <a:ext cx="0" cy="5558808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7288" y="2037941"/>
            <a:ext cx="769390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 отвале «Северо-восточный» карьера «</a:t>
            </a:r>
            <a:r>
              <a:rPr lang="ru-RU" dirty="0" err="1">
                <a:solidFill>
                  <a:schemeClr val="bg1"/>
                </a:solidFill>
              </a:rPr>
              <a:t>Аджибугут</a:t>
            </a:r>
            <a:r>
              <a:rPr lang="ru-RU" dirty="0">
                <a:solidFill>
                  <a:schemeClr val="bg1"/>
                </a:solidFill>
              </a:rPr>
              <a:t>»  на автосамосвале марки БелАЗ-7555В гар.№318 с обеих сторон отсутствуют камне выталкиватели.</a:t>
            </a:r>
          </a:p>
          <a:p>
            <a:r>
              <a:rPr lang="ru-RU" sz="1200" b="1" dirty="0">
                <a:solidFill>
                  <a:prstClr val="black"/>
                </a:solidFill>
              </a:rPr>
              <a:t>п.</a:t>
            </a:r>
            <a:r>
              <a:rPr lang="uz-Cyrl-UZ" sz="1200" b="1" dirty="0">
                <a:solidFill>
                  <a:schemeClr val="bg1"/>
                </a:solidFill>
              </a:rPr>
              <a:t> 258 </a:t>
            </a:r>
            <a:r>
              <a:rPr lang="ru-RU" sz="1200" b="1" dirty="0">
                <a:solidFill>
                  <a:schemeClr val="bg1"/>
                </a:solidFill>
              </a:rPr>
              <a:t>Правила по охране труда для работников автомобильного транспорта.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автоколонны №2 Равшанов А.А.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март месяц.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08355" y="67374"/>
            <a:ext cx="1090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Транспортный цех «Даугызтау», УАТ: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13144E-E748-4B77-B711-E6825F6FC72F}"/>
              </a:ext>
            </a:extLst>
          </p:cNvPr>
          <p:cNvSpPr/>
          <p:nvPr/>
        </p:nvSpPr>
        <p:spPr>
          <a:xfrm>
            <a:off x="8968710" y="928681"/>
            <a:ext cx="2600723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7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sz="1700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7D4E5D-081F-4868-840A-D7E73E9B2C1A}"/>
              </a:ext>
            </a:extLst>
          </p:cNvPr>
          <p:cNvSpPr/>
          <p:nvPr/>
        </p:nvSpPr>
        <p:spPr>
          <a:xfrm>
            <a:off x="7959432" y="2727116"/>
            <a:ext cx="29452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>
                <a:solidFill>
                  <a:srgbClr val="92D050"/>
                </a:solidFill>
              </a:rPr>
              <a:t>Выполнено:  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16C29F-19E7-4F51-B7C9-3890AC5CE4CB}"/>
              </a:ext>
            </a:extLst>
          </p:cNvPr>
          <p:cNvSpPr/>
          <p:nvPr/>
        </p:nvSpPr>
        <p:spPr>
          <a:xfrm>
            <a:off x="7961521" y="1344007"/>
            <a:ext cx="41645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1.Установить камне выталкивателя на автосамосвале.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2.Провести ревизию других автосамосвалов на предмет подобных нарушений.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30722" name="Picture 2" descr="C:\Users\f.nazarov\Desktop\Аминджанов\101MEDIA\IMG_23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669" y="3638380"/>
            <a:ext cx="3867319" cy="3064424"/>
          </a:xfrm>
          <a:prstGeom prst="rect">
            <a:avLst/>
          </a:prstGeom>
          <a:noFill/>
        </p:spPr>
      </p:pic>
      <p:pic>
        <p:nvPicPr>
          <p:cNvPr id="30723" name="Picture 3" descr="C:\Users\f.nazarov\Desktop\Аминджанов\101MEDIA\IMG_239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8686" y="3634449"/>
            <a:ext cx="3523736" cy="3068355"/>
          </a:xfrm>
          <a:prstGeom prst="rect">
            <a:avLst/>
          </a:prstGeom>
          <a:noFill/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693610" y="4647501"/>
            <a:ext cx="634315" cy="15327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C6D4F70-4913-4B40-B30B-DDF8EFB18A46}"/>
              </a:ext>
            </a:extLst>
          </p:cNvPr>
          <p:cNvSpPr/>
          <p:nvPr/>
        </p:nvSpPr>
        <p:spPr>
          <a:xfrm>
            <a:off x="3126627" y="4647501"/>
            <a:ext cx="634315" cy="15332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D47832-3B10-4012-AE9A-6D297F0C9F2D}"/>
              </a:ext>
            </a:extLst>
          </p:cNvPr>
          <p:cNvSpPr/>
          <p:nvPr/>
        </p:nvSpPr>
        <p:spPr>
          <a:xfrm>
            <a:off x="246963" y="924193"/>
            <a:ext cx="76939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4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Исправное состояние транспортных и дорожно-строительных машин, наличие на них действующих сигнальных устройств, площадок обслуживания, противопожарных средств, освещения, комплекта исправного инструмента и защитных средств, контрольно-измерительной аппаратуры и устройств аварийной защиты персонала и оборудования.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8C680B-5DFC-4F92-8CBE-028F2A81A3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51" y="3140729"/>
            <a:ext cx="4011189" cy="3501411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360D3DCD-D977-4D77-94E9-0E15F5ECFB56}"/>
              </a:ext>
            </a:extLst>
          </p:cNvPr>
          <p:cNvSpPr/>
          <p:nvPr/>
        </p:nvSpPr>
        <p:spPr>
          <a:xfrm>
            <a:off x="8555702" y="4647501"/>
            <a:ext cx="634315" cy="6442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906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12449</TotalTime>
  <Words>1626</Words>
  <Application>Microsoft Office PowerPoint</Application>
  <PresentationFormat>Широкоэкранный</PresentationFormat>
  <Paragraphs>147</Paragraphs>
  <Slides>13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Century Gothic</vt:lpstr>
      <vt:lpstr>Palatino Linotype</vt:lpstr>
      <vt:lpstr>Times New Roman</vt:lpstr>
      <vt:lpstr>Wingdings 3</vt:lpstr>
      <vt:lpstr>Сектор</vt:lpstr>
      <vt:lpstr>think-cell Slide</vt:lpstr>
      <vt:lpstr>Проверка по соблюдению требований безопасности труда на руднике «Даугызтау» и Транспортный цех УАТ Cев.РУ АО «НГМК»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 Р Е З Е Н Т А Ц И Я</dc:title>
  <dc:creator>Ozodjon E. Farmonov</dc:creator>
  <cp:lastModifiedBy>BA.Amindjanov</cp:lastModifiedBy>
  <cp:revision>1929</cp:revision>
  <cp:lastPrinted>2025-02-13T10:54:06Z</cp:lastPrinted>
  <dcterms:created xsi:type="dcterms:W3CDTF">2024-04-15T11:10:19Z</dcterms:created>
  <dcterms:modified xsi:type="dcterms:W3CDTF">2025-03-06T14:13:21Z</dcterms:modified>
</cp:coreProperties>
</file>